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2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88" autoAdjust="0"/>
    <p:restoredTop sz="94291" autoAdjust="0"/>
  </p:normalViewPr>
  <p:slideViewPr>
    <p:cSldViewPr snapToGrid="0">
      <p:cViewPr>
        <p:scale>
          <a:sx n="50" d="100"/>
          <a:sy n="50" d="100"/>
        </p:scale>
        <p:origin x="726" y="4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E459B0-BDCF-4817-B553-26879CB51688}" type="datetimeFigureOut">
              <a:rPr lang="en-US" smtClean="0"/>
              <a:t>12/7/2019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A9308D-B90F-4D4D-B24E-19B97C64822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26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slides </a:t>
            </a:r>
          </a:p>
          <a:p>
            <a:endParaRPr lang="en-US" dirty="0"/>
          </a:p>
          <a:p>
            <a:r>
              <a:rPr lang="en-US" dirty="0"/>
              <a:t>Introduces us to what soil remediation and some soil remediation strategies as well as the important of soil purity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Soil purity is very important to human and animal lives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are the times when soil is subjected to contaminates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Now here we will discuss soil remediation actions or techniques that can be used in different sites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Basically, soil remediation involves purification and revitalization of soil by removing contaminants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important in protecting environment and its occupants.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a couple of technologies that can be used to remedy a site  contaminated with petroleum products in the soil and the groundwater.</a:t>
            </a:r>
          </a:p>
          <a:p>
            <a:pPr marL="0" indent="0">
              <a:buNone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technologies here include</a:t>
            </a:r>
          </a:p>
          <a:p>
            <a:pPr>
              <a:buFont typeface="Wingdings" pitchFamily="2" charset="2"/>
              <a:buChar char="Ø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Thermal Desorption</a:t>
            </a:r>
          </a:p>
          <a:p>
            <a:pPr>
              <a:buFont typeface="Wingdings" pitchFamily="2" charset="2"/>
              <a:buChar char="Ø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Soil washing</a:t>
            </a:r>
          </a:p>
          <a:p>
            <a:pPr>
              <a:buFont typeface="Wingdings" pitchFamily="2" charset="2"/>
              <a:buChar char="Ø"/>
            </a:pPr>
            <a:r>
              <a:rPr lang="en-US" sz="1200" dirty="0"/>
              <a:t>Air Sparging</a:t>
            </a:r>
          </a:p>
          <a:p>
            <a:pPr>
              <a:buFont typeface="Wingdings" pitchFamily="2" charset="2"/>
              <a:buChar char="Ø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Encapsulation</a:t>
            </a:r>
          </a:p>
          <a:p>
            <a:pPr>
              <a:buFont typeface="Wingdings" pitchFamily="2" charset="2"/>
              <a:buChar char="Ø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Soil vapor extraction</a:t>
            </a:r>
          </a:p>
          <a:p>
            <a:pPr>
              <a:buFont typeface="Wingdings" pitchFamily="2" charset="2"/>
              <a:buChar char="Ø"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A9308D-B90F-4D4D-B24E-19B97C64822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236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slides describes  process of how  thermal desorption technology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Thermal Desorption is a technology that utilizes heat in vaporization of contaminants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Thermal Desorption is a technology that utilizes heat in vaporization of contaminants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process of thermal desorption is carried out as follows </a:t>
            </a:r>
          </a:p>
          <a:p>
            <a:pPr marL="514350" indent="-514350">
              <a:buFont typeface="+mj-lt"/>
              <a:buAutoNum type="romanLcPeriod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Excavating materials </a:t>
            </a:r>
          </a:p>
          <a:p>
            <a:pPr marL="514350" indent="-514350">
              <a:buFont typeface="+mj-lt"/>
              <a:buAutoNum type="romanLcPeriod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Handling and preparing material for treatment </a:t>
            </a:r>
          </a:p>
          <a:p>
            <a:pPr marL="514350" indent="-514350">
              <a:buFont typeface="+mj-lt"/>
              <a:buAutoNum type="romanLcPeriod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Thermal Heating of soil by applying heat to desorber </a:t>
            </a:r>
          </a:p>
          <a:p>
            <a:pPr marL="514350" indent="-514350">
              <a:buFont typeface="+mj-lt"/>
              <a:buAutoNum type="romanLcPeriod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Vaporing contaminant with low boiling points </a:t>
            </a:r>
          </a:p>
          <a:p>
            <a:pPr marL="514350" indent="-514350">
              <a:buFont typeface="+mj-lt"/>
              <a:buAutoNum type="romanLcPeriod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Collect the contaminants </a:t>
            </a:r>
          </a:p>
          <a:p>
            <a:pPr marL="514350" indent="-514350">
              <a:buFont typeface="+mj-lt"/>
              <a:buAutoNum type="romanLcPeriod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Outputting soil that is contaminated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A9308D-B90F-4D4D-B24E-19B97C64822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845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Pros</a:t>
            </a:r>
          </a:p>
          <a:p>
            <a:r>
              <a:rPr lang="en-US" dirty="0"/>
              <a:t>The technique is time effective as compared to other  technologies</a:t>
            </a:r>
          </a:p>
          <a:p>
            <a:r>
              <a:rPr lang="en-US" dirty="0"/>
              <a:t>One of the most versatile treatment methods.</a:t>
            </a:r>
          </a:p>
          <a:p>
            <a:r>
              <a:rPr lang="en-US" dirty="0"/>
              <a:t>Ideal for sites that are to be reused immediately</a:t>
            </a:r>
          </a:p>
          <a:p>
            <a:r>
              <a:rPr lang="en-US" dirty="0"/>
              <a:t>Appropriate for stringent remedial targets</a:t>
            </a:r>
          </a:p>
          <a:p>
            <a:r>
              <a:rPr lang="en-US" dirty="0"/>
              <a:t>Effective against a wide range of contaminants</a:t>
            </a:r>
          </a:p>
          <a:p>
            <a:r>
              <a:rPr lang="en-US" dirty="0"/>
              <a:t>Effective against unknown mixtures of volatile.</a:t>
            </a:r>
          </a:p>
          <a:p>
            <a:endParaRPr lang="en-US" dirty="0"/>
          </a:p>
          <a:p>
            <a:r>
              <a:rPr lang="en-US" dirty="0"/>
              <a:t>Cons</a:t>
            </a:r>
          </a:p>
          <a:p>
            <a:pPr lvl="0"/>
            <a:r>
              <a:rPr lang="en-US" dirty="0"/>
              <a:t>Usually destroys the soil structure – rendering the contamination less effective as the soil re-use is limited</a:t>
            </a:r>
          </a:p>
          <a:p>
            <a:pPr lvl="0"/>
            <a:r>
              <a:rPr lang="en-US" dirty="0"/>
              <a:t>High chance of corroding internal systems – from the extreme pH of the soil</a:t>
            </a:r>
          </a:p>
          <a:p>
            <a:pPr lvl="0"/>
            <a:r>
              <a:rPr lang="en-US" dirty="0"/>
              <a:t>In tightly aggregated soil it can reduce system performance</a:t>
            </a:r>
          </a:p>
          <a:p>
            <a:pPr lvl="0"/>
            <a:r>
              <a:rPr lang="en-US" dirty="0"/>
              <a:t> incurs high cost- high energy use.</a:t>
            </a:r>
          </a:p>
          <a:p>
            <a:pPr lvl="0"/>
            <a:r>
              <a:rPr lang="en-US" dirty="0"/>
              <a:t>Has a high risk of generating dust/silt- which in return reduces the overall system performance</a:t>
            </a:r>
          </a:p>
          <a:p>
            <a:r>
              <a:rPr lang="en-US" dirty="0"/>
              <a:t> 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9308D-B90F-4D4D-B24E-19B97C64822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7370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slides describes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Feasibility study for thermal desorption  by showing consideration to be made before starting the process </a:t>
            </a:r>
            <a:endParaRPr lang="en-US" dirty="0"/>
          </a:p>
          <a:p>
            <a:endParaRPr lang="en-US" dirty="0"/>
          </a:p>
          <a:p>
            <a:pPr algn="l"/>
            <a:r>
              <a:rPr lang="en-US" dirty="0"/>
              <a:t>Thermal desorption technique is one of the best method of soil remediation </a:t>
            </a:r>
          </a:p>
          <a:p>
            <a:pPr algn="l"/>
            <a:r>
              <a:rPr lang="en-US" dirty="0"/>
              <a:t>The applicability of this method depends on consideration some aspects </a:t>
            </a:r>
          </a:p>
          <a:p>
            <a:pPr algn="l"/>
            <a:r>
              <a:rPr lang="en-US" dirty="0"/>
              <a:t>To use this technologies</a:t>
            </a:r>
          </a:p>
          <a:p>
            <a:pPr algn="l"/>
            <a:r>
              <a:rPr lang="en-US" dirty="0"/>
              <a:t>Firstly, when using this method, ensure there is minimal emission of metals dust and organic matter. </a:t>
            </a:r>
          </a:p>
          <a:p>
            <a:pPr algn="l"/>
            <a:r>
              <a:rPr lang="en-US" dirty="0"/>
              <a:t>This may make it more challenging  when treating off-gas in the soil.</a:t>
            </a:r>
          </a:p>
          <a:p>
            <a:pPr algn="l"/>
            <a:r>
              <a:rPr lang="en-US" dirty="0"/>
              <a:t> Secondly, High temperature must be sustained besides vaporization process and this means that, a good budgeting must be done before starting the process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A9308D-B90F-4D4D-B24E-19B97C64822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0010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shows how the soil washing technology works</a:t>
            </a:r>
          </a:p>
          <a:p>
            <a:r>
              <a:rPr lang="en-US" dirty="0"/>
              <a:t>How does this work?</a:t>
            </a:r>
          </a:p>
          <a:p>
            <a:r>
              <a:rPr lang="en-US" dirty="0"/>
              <a:t>The process work either by suspending the contaminants or even dissolving them in a wash solution</a:t>
            </a:r>
          </a:p>
          <a:p>
            <a:r>
              <a:rPr lang="en-US" dirty="0"/>
              <a:t>Soil particles are separated in terms of size through soil washing </a:t>
            </a:r>
          </a:p>
          <a:p>
            <a:r>
              <a:rPr lang="en-US" dirty="0"/>
              <a:t>Contaminants binds to particles of soils</a:t>
            </a:r>
          </a:p>
          <a:p>
            <a:r>
              <a:rPr lang="en-US" dirty="0"/>
              <a:t> washing breaks adhesive bonds of particles and small separated particles get disposed </a:t>
            </a:r>
          </a:p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A9308D-B90F-4D4D-B24E-19B97C64822F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9399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slides show</a:t>
            </a:r>
            <a:r>
              <a:rPr lang="en-US" baseline="0" dirty="0"/>
              <a:t> the </a:t>
            </a:r>
            <a:r>
              <a:rPr lang="en-US" baseline="0" dirty="0" err="1"/>
              <a:t>advatantages</a:t>
            </a:r>
            <a:r>
              <a:rPr lang="en-US" baseline="0" dirty="0"/>
              <a:t> and disadvantage</a:t>
            </a:r>
          </a:p>
          <a:p>
            <a:r>
              <a:rPr lang="en-US" baseline="0" dirty="0"/>
              <a:t>Advantages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/>
              <a:t>This process is cost effective it can reduce amount of soil needing treatment to almost 90%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/>
              <a:t>Since its performed on site </a:t>
            </a:r>
            <a:r>
              <a:rPr lang="en-US" baseline="0" dirty="0" err="1"/>
              <a:t>severla</a:t>
            </a:r>
            <a:r>
              <a:rPr lang="en-US" baseline="0" dirty="0"/>
              <a:t> </a:t>
            </a:r>
            <a:r>
              <a:rPr lang="en-US" baseline="0" dirty="0" err="1"/>
              <a:t>conditons</a:t>
            </a:r>
            <a:r>
              <a:rPr lang="en-US" baseline="0" dirty="0"/>
              <a:t> are </a:t>
            </a:r>
            <a:r>
              <a:rPr lang="en-US" baseline="0" dirty="0" err="1"/>
              <a:t>conditon</a:t>
            </a:r>
            <a:r>
              <a:rPr lang="en-US" baseline="0" dirty="0"/>
              <a:t> </a:t>
            </a:r>
            <a:r>
              <a:rPr lang="en-US" baseline="0" dirty="0" err="1"/>
              <a:t>sare</a:t>
            </a:r>
            <a:r>
              <a:rPr lang="en-US" baseline="0" dirty="0"/>
              <a:t> controlled such as pH levels and </a:t>
            </a:r>
            <a:r>
              <a:rPr lang="en-US" baseline="0" dirty="0" err="1"/>
              <a:t>temperatueres</a:t>
            </a:r>
            <a:endParaRPr lang="en-US" baseline="0" dirty="0"/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/>
              <a:t>It’s a fast process since it can go to a speed of 100 cubic yards per day.</a:t>
            </a:r>
          </a:p>
          <a:p>
            <a:pPr marL="0" indent="0">
              <a:buFont typeface="Arial" pitchFamily="34" charset="0"/>
              <a:buNone/>
            </a:pPr>
            <a:r>
              <a:rPr lang="en-US" baseline="0" dirty="0"/>
              <a:t>Cons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/>
              <a:t>The process demands for a large area to set up making it costly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/>
              <a:t>Soil washing doesn’t work in soils with over 305 to 50% clay or silt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/>
              <a:t>Only works well in coarse soils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9308D-B90F-4D4D-B24E-19B97C64822F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1833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Feasibility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Soil washing is most appropriate for treating noncomplex soil that contain at least 50% sand and gravel and is relatively ineffective in treating soils that are rich in clay and silt</a:t>
            </a:r>
          </a:p>
          <a:p>
            <a:r>
              <a:rPr lang="en-US" dirty="0"/>
              <a:t>when settling for a soil remedial technology the following are the conditions that should be considered:</a:t>
            </a:r>
          </a:p>
          <a:p>
            <a:r>
              <a:rPr lang="en-US" dirty="0"/>
              <a:t>Cost of technology</a:t>
            </a:r>
          </a:p>
          <a:p>
            <a:r>
              <a:rPr lang="en-US" dirty="0"/>
              <a:t>Regulatory requirements for the technology</a:t>
            </a:r>
          </a:p>
          <a:p>
            <a:r>
              <a:rPr lang="en-US" dirty="0"/>
              <a:t>Duration of the technology</a:t>
            </a:r>
          </a:p>
          <a:p>
            <a:r>
              <a:rPr lang="en-US" dirty="0"/>
              <a:t>Operational consideration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9308D-B90F-4D4D-B24E-19B97C64822F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1368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slide describe how soil vapor extraction technology works by use of 3 steps </a:t>
            </a:r>
          </a:p>
          <a:p>
            <a:r>
              <a:rPr lang="en-US" dirty="0"/>
              <a:t>Firstly Vapor from soil is extracted using soil vapor </a:t>
            </a:r>
          </a:p>
          <a:p>
            <a:r>
              <a:rPr lang="en-US" dirty="0"/>
              <a:t>Secondly,  vacuum is applied to pull vapor out </a:t>
            </a:r>
          </a:p>
          <a:p>
            <a:r>
              <a:rPr lang="en-US" dirty="0"/>
              <a:t>The air sparging is used to pump air under the ground and extract vapor and any petroleum materials below water table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9308D-B90F-4D4D-B24E-19B97C64822F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3963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present</a:t>
            </a:r>
            <a:r>
              <a:rPr lang="en-US" baseline="0" dirty="0"/>
              <a:t> the pros and cons of soil vaporization extraction:</a:t>
            </a:r>
          </a:p>
          <a:p>
            <a:r>
              <a:rPr lang="en-US" baseline="0" dirty="0"/>
              <a:t>Pros</a:t>
            </a:r>
          </a:p>
          <a:p>
            <a:pPr lvl="0"/>
            <a:r>
              <a:rPr lang="en-US" dirty="0"/>
              <a:t>Ease of installation due to construction materials being easily available.</a:t>
            </a:r>
          </a:p>
          <a:p>
            <a:pPr lvl="0"/>
            <a:r>
              <a:rPr lang="en-US" dirty="0"/>
              <a:t>Reduced amount of disturbance that occurs at the contamination site</a:t>
            </a:r>
          </a:p>
          <a:p>
            <a:pPr lvl="0"/>
            <a:r>
              <a:rPr lang="en-US" dirty="0"/>
              <a:t>Remedial technology is easily used with other technologies, such as air sparging.</a:t>
            </a:r>
          </a:p>
          <a:p>
            <a:pPr lvl="0"/>
            <a:r>
              <a:rPr lang="en-US" dirty="0"/>
              <a:t>the system can be monitored with ease</a:t>
            </a:r>
          </a:p>
          <a:p>
            <a:r>
              <a:rPr lang="en-US" dirty="0"/>
              <a:t> cons</a:t>
            </a:r>
          </a:p>
          <a:p>
            <a:pPr lvl="0"/>
            <a:r>
              <a:rPr lang="en-US" dirty="0"/>
              <a:t>Demands for large screen intervals in extraction wells – demanding a long period of time and resources</a:t>
            </a:r>
          </a:p>
          <a:p>
            <a:r>
              <a:rPr lang="en-US" dirty="0"/>
              <a:t>Soils with high percentage of fines and high degree of saturation requires vacuums thus hindering the operation system(</a:t>
            </a:r>
            <a:r>
              <a:rPr lang="en-US" dirty="0" err="1"/>
              <a:t>Rumayor</a:t>
            </a:r>
            <a:r>
              <a:rPr lang="en-US" dirty="0"/>
              <a:t> &amp; Martinez 2015).</a:t>
            </a:r>
          </a:p>
          <a:p>
            <a:pPr lvl="0"/>
            <a:r>
              <a:rPr lang="en-US" dirty="0"/>
              <a:t>low permeability soils hardly allows for sufficient air flow for the vapors  extraction and treatment</a:t>
            </a:r>
          </a:p>
          <a:p>
            <a:pPr lvl="0"/>
            <a:r>
              <a:rPr lang="en-US" dirty="0"/>
              <a:t>applicable only for unsaturated and high permeability soils – not suitable for saturated zone</a:t>
            </a:r>
          </a:p>
          <a:p>
            <a:pPr lvl="0"/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9308D-B90F-4D4D-B24E-19B97C64822F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1757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Feasibility of this technology</a:t>
            </a:r>
          </a:p>
          <a:p>
            <a:r>
              <a:rPr lang="en-US" dirty="0"/>
              <a:t>Applicable in volatile compounds.</a:t>
            </a:r>
          </a:p>
          <a:p>
            <a:r>
              <a:rPr lang="en-US" dirty="0"/>
              <a:t>when settling for a soil remedial technology the following are the conditions that should be considered: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Underground sampling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 of technology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Regulatory requirements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Operational consideratio</a:t>
            </a:r>
            <a:r>
              <a:rPr lang="en-US" dirty="0"/>
              <a:t>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9308D-B90F-4D4D-B24E-19B97C64822F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3554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explains how bioremediation  works</a:t>
            </a:r>
          </a:p>
          <a:p>
            <a:r>
              <a:rPr lang="en-US" dirty="0"/>
              <a:t>It works by use of bacteria or microbes that digests contaminants </a:t>
            </a:r>
          </a:p>
          <a:p>
            <a:r>
              <a:rPr lang="en-US" dirty="0"/>
              <a:t>They change contaminants into water and gases such as ethene  leading to clean up of the contaminants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9308D-B90F-4D4D-B24E-19B97C64822F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4410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slides shows both pros and cons of bioremediation:</a:t>
            </a:r>
          </a:p>
          <a:p>
            <a:r>
              <a:rPr lang="en-US" dirty="0"/>
              <a:t>Pros</a:t>
            </a:r>
          </a:p>
          <a:p>
            <a:r>
              <a:rPr lang="en-US" dirty="0"/>
              <a:t>Environmental friendly</a:t>
            </a:r>
          </a:p>
          <a:p>
            <a:r>
              <a:rPr lang="en-US" dirty="0"/>
              <a:t>A low cost  alternative </a:t>
            </a:r>
          </a:p>
          <a:p>
            <a:r>
              <a:rPr lang="en-US" dirty="0"/>
              <a:t>Uses plants such as exogenous metallothionein to remove metals</a:t>
            </a:r>
          </a:p>
          <a:p>
            <a:r>
              <a:rPr lang="en-US" dirty="0"/>
              <a:t>Soil can lose heavy compounds and metals</a:t>
            </a:r>
          </a:p>
          <a:p>
            <a:r>
              <a:rPr lang="en-US" dirty="0"/>
              <a:t>Causes minimal disturbance</a:t>
            </a:r>
          </a:p>
          <a:p>
            <a:r>
              <a:rPr lang="en-US" dirty="0"/>
              <a:t>Better alternative as it doesn't transfer pollutants from one medium to the other</a:t>
            </a:r>
          </a:p>
          <a:p>
            <a:r>
              <a:rPr lang="en-US" baseline="0" dirty="0"/>
              <a:t> Cons</a:t>
            </a:r>
          </a:p>
          <a:p>
            <a:r>
              <a:rPr lang="en-US" dirty="0"/>
              <a:t>Limited to biodegradable compounds. </a:t>
            </a:r>
          </a:p>
          <a:p>
            <a:r>
              <a:rPr lang="en-US" dirty="0"/>
              <a:t>Some product are more persistent than parent compound</a:t>
            </a:r>
          </a:p>
          <a:p>
            <a:r>
              <a:rPr lang="en-US" dirty="0"/>
              <a:t>Takes a longer period compared to other options</a:t>
            </a:r>
          </a:p>
          <a:p>
            <a:r>
              <a:rPr lang="en-US" dirty="0"/>
              <a:t>Difficult to extrapolate from bench scale and  pilot scale studies to full-scale field operations</a:t>
            </a:r>
          </a:p>
          <a:p>
            <a:endParaRPr lang="en-US" dirty="0"/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9308D-B90F-4D4D-B24E-19B97C64822F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7667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This technique is considered to be one of the most eco-friendly technology.</a:t>
            </a:r>
            <a:br>
              <a:rPr lang="en-US" dirty="0"/>
            </a:br>
            <a:r>
              <a:rPr lang="en-US" dirty="0"/>
              <a:t>Its applicability depends on time and bacteria</a:t>
            </a:r>
          </a:p>
          <a:p>
            <a:pPr marL="0" indent="0">
              <a:buNone/>
            </a:pPr>
            <a:r>
              <a:rPr lang="en-US" dirty="0"/>
              <a:t>Process can take years </a:t>
            </a:r>
          </a:p>
          <a:p>
            <a:pPr marL="0" indent="0">
              <a:buNone/>
            </a:pPr>
            <a:r>
              <a:rPr lang="en-US" dirty="0"/>
              <a:t>This remedial actions depends on reactions within the cells of microbes</a:t>
            </a:r>
          </a:p>
          <a:p>
            <a:pPr marL="0" indent="0">
              <a:buNone/>
            </a:pPr>
            <a:r>
              <a:rPr lang="en-US" dirty="0"/>
              <a:t>It is applicable treating underground water as well as soil with no offsite transportation </a:t>
            </a:r>
          </a:p>
          <a:p>
            <a:pPr marL="0" indent="0">
              <a:buNone/>
            </a:pPr>
            <a:r>
              <a:rPr lang="en-US" dirty="0"/>
              <a:t>It is limited by inability to manipulate chemical and physical environment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9308D-B90F-4D4D-B24E-19B97C64822F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8005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Encapsulation soil remediation process:</a:t>
            </a:r>
          </a:p>
          <a:p>
            <a:pPr marL="0" indent="0">
              <a:buNone/>
            </a:pPr>
            <a:r>
              <a:rPr lang="en-US" dirty="0"/>
              <a:t>Process:</a:t>
            </a:r>
          </a:p>
          <a:p>
            <a:r>
              <a:rPr lang="en-US" dirty="0"/>
              <a:t>Contaminated Soil is mixed with lime, concrete </a:t>
            </a:r>
            <a:r>
              <a:rPr lang="en-US" dirty="0" err="1"/>
              <a:t>nad</a:t>
            </a:r>
            <a:r>
              <a:rPr lang="en-US" dirty="0"/>
              <a:t> cement</a:t>
            </a:r>
          </a:p>
          <a:p>
            <a:r>
              <a:rPr lang="en-US" dirty="0"/>
              <a:t>This prevents any soil contamination coming from outside</a:t>
            </a:r>
          </a:p>
          <a:p>
            <a:r>
              <a:rPr lang="en-US" dirty="0"/>
              <a:t>This technology is based on isolation of parts of soil that is affected  and preventing it from further spreading.</a:t>
            </a:r>
          </a:p>
          <a:p>
            <a:r>
              <a:rPr lang="en-US" dirty="0"/>
              <a:t>Method not </a:t>
            </a:r>
            <a:r>
              <a:rPr lang="en-US" dirty="0" err="1"/>
              <a:t>suitble</a:t>
            </a:r>
            <a:r>
              <a:rPr lang="en-US" dirty="0"/>
              <a:t> if soil is intended for cultivation</a:t>
            </a:r>
            <a:r>
              <a:rPr lang="en-US" baseline="0" dirty="0"/>
              <a:t> </a:t>
            </a:r>
            <a:r>
              <a:rPr lang="en-US" dirty="0"/>
              <a:t>(Liu &amp; </a:t>
            </a:r>
            <a:r>
              <a:rPr lang="en-US" dirty="0" err="1"/>
              <a:t>Guo</a:t>
            </a:r>
            <a:r>
              <a:rPr lang="en-US" dirty="0"/>
              <a:t> 2018)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9308D-B90F-4D4D-B24E-19B97C64822F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13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Pros</a:t>
            </a:r>
            <a:r>
              <a:rPr lang="en-US" baseline="0" dirty="0"/>
              <a:t> and cons for </a:t>
            </a:r>
            <a:r>
              <a:rPr lang="en-US" baseline="0" dirty="0" err="1"/>
              <a:t>encapsupaltion</a:t>
            </a:r>
            <a:r>
              <a:rPr lang="en-US" baseline="0" dirty="0"/>
              <a:t>:</a:t>
            </a:r>
          </a:p>
          <a:p>
            <a:r>
              <a:rPr lang="en-US" baseline="0" dirty="0"/>
              <a:t> pros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/>
              <a:t>It’s a speedy process doesn’t consumer a lot of time.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/>
              <a:t>When used for its intended purpose its very effective.</a:t>
            </a:r>
          </a:p>
          <a:p>
            <a:pPr marL="0" indent="0">
              <a:buFont typeface="Arial" pitchFamily="34" charset="0"/>
              <a:buNone/>
            </a:pPr>
            <a:r>
              <a:rPr lang="en-US" baseline="0" dirty="0"/>
              <a:t>                  Cons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/>
              <a:t>Its found to separate rather than filter the soil –its </a:t>
            </a:r>
            <a:r>
              <a:rPr lang="en-US" baseline="0" dirty="0" err="1"/>
              <a:t>ameasure</a:t>
            </a:r>
            <a:r>
              <a:rPr lang="en-US" baseline="0" dirty="0"/>
              <a:t> that curbs spread than curing the main issue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n-US" baseline="0" dirty="0"/>
              <a:t>Not recommended for soil intended for cultivation – limiting its scope</a:t>
            </a:r>
          </a:p>
          <a:p>
            <a:pPr marL="0" indent="0">
              <a:buFont typeface="Arial" pitchFamily="34" charset="0"/>
              <a:buNone/>
            </a:pPr>
            <a:endParaRPr lang="en-US" baseline="0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9308D-B90F-4D4D-B24E-19B97C64822F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9505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b="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Before starting </a:t>
            </a:r>
            <a:r>
              <a:rPr lang="en-US" b="0" cap="none" dirty="0"/>
              <a:t>encapsulation good assessment should be made on Financial, technical, environmental and social aspects related to it</a:t>
            </a:r>
          </a:p>
          <a:p>
            <a:pPr algn="l"/>
            <a:r>
              <a:rPr lang="en-US" b="0" cap="none" dirty="0"/>
              <a:t> consider limiting further spread of contaminants or spreading of affected soil </a:t>
            </a:r>
          </a:p>
          <a:p>
            <a:pPr algn="l"/>
            <a:r>
              <a:rPr lang="en-US" b="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using this technology soil from the site is not used for growing/cultivating </a:t>
            </a:r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A9308D-B90F-4D4D-B24E-19B97C64822F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596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74423" y="802298"/>
            <a:ext cx="8637073" cy="2920713"/>
          </a:xfrm>
        </p:spPr>
        <p:txBody>
          <a:bodyPr bIns="0" anchor="b">
            <a:normAutofit/>
          </a:bodyPr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74424" y="3724074"/>
            <a:ext cx="8637072" cy="977621"/>
          </a:xfrm>
        </p:spPr>
        <p:txBody>
          <a:bodyPr tIns="91440" bIns="91440">
            <a:normAutofit/>
          </a:bodyPr>
          <a:lstStyle>
            <a:lvl1pPr marL="0" indent="0" algn="ctr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B8CD-4132-4A7B-A7DD-30E80A97F26D}" type="datetimeFigureOut">
              <a:rPr lang="en-US" smtClean="0"/>
              <a:t>12/7/2019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1579" y="329307"/>
            <a:ext cx="5626774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6834" y="798973"/>
            <a:ext cx="811019" cy="503578"/>
          </a:xfrm>
        </p:spPr>
        <p:txBody>
          <a:bodyPr/>
          <a:lstStyle/>
          <a:p>
            <a:fld id="{173C0ABC-A66F-405B-AF4A-4C697FBC3E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331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B8CD-4132-4A7B-A7DD-30E80A97F26D}" type="datetimeFigureOut">
              <a:rPr lang="en-US" smtClean="0"/>
              <a:t>12/7/2019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C0ABC-A66F-405B-AF4A-4C697FBC3E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859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4423" y="1756130"/>
            <a:ext cx="8643154" cy="1969007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4423" y="3725137"/>
            <a:ext cx="8643154" cy="1093987"/>
          </a:xfrm>
        </p:spPr>
        <p:txBody>
          <a:bodyPr tIns="91440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B8CD-4132-4A7B-A7DD-30E80A97F26D}" type="datetimeFigureOut">
              <a:rPr lang="en-US" smtClean="0"/>
              <a:t>12/7/2019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C0ABC-A66F-405B-AF4A-4C697FBC3E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84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293577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488654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4140" y="2017343"/>
            <a:ext cx="4488654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B8CD-4132-4A7B-A7DD-30E80A97F26D}" type="datetimeFigureOut">
              <a:rPr lang="en-US" smtClean="0"/>
              <a:t>12/7/2019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C0ABC-A66F-405B-AF4A-4C697FBC3E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272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295603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488794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488794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56025" y="2023003"/>
            <a:ext cx="4488794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56025" y="2821491"/>
            <a:ext cx="4488794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B8CD-4132-4A7B-A7DD-30E80A97F26D}" type="datetimeFigureOut">
              <a:rPr lang="en-US" smtClean="0"/>
              <a:t>12/7/2019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C0ABC-A66F-405B-AF4A-4C697FBC3E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839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B8CD-4132-4A7B-A7DD-30E80A97F26D}" type="datetimeFigureOut">
              <a:rPr lang="en-US" smtClean="0"/>
              <a:t>12/7/2019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C0ABC-A66F-405B-AF4A-4C697FBC3E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402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B8CD-4132-4A7B-A7DD-30E80A97F26D}" type="datetimeFigureOut">
              <a:rPr lang="en-US" smtClean="0"/>
              <a:t>12/7/2019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C0ABC-A66F-405B-AF4A-4C697FBC3E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305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2961967" cy="2406518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032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2961967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B8CD-4132-4A7B-A7DD-30E80A97F26D}" type="datetimeFigureOut">
              <a:rPr lang="en-US" smtClean="0"/>
              <a:t>12/7/2019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C0ABC-A66F-405B-AF4A-4C697FBC3E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728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blipFill dpi="0" rotWithShape="1">
              <a:blip r:embed="rId2">
                <a:alphaModFix amt="30000"/>
              </a:blip>
              <a:srcRect/>
              <a:tile tx="0" ty="0" sx="100000" sy="100000" flip="none" algn="ctr"/>
            </a:blip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extrusionH="76200" contourW="12700" prstMaterial="matte">
              <a:bevelT w="152400" h="50800" prst="softRound"/>
              <a:extrusionClr>
                <a:schemeClr val="tx2"/>
              </a:extrusionClr>
              <a:contourClr>
                <a:schemeClr val="bg2"/>
              </a:contourClr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38100" cmpd="sng">
              <a:solidFill>
                <a:schemeClr val="tx2">
                  <a:lumMod val="25000"/>
                </a:schemeClr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2"/>
            <a:ext cx="5532328" cy="1922299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50000"/>
              <a:lumOff val="50000"/>
              <a:alpha val="80000"/>
            </a:schemeClr>
          </a:solidFill>
          <a:ln w="9525" cap="sq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 dirty="0"/>
            </a:lvl1pPr>
          </a:lstStyle>
          <a:p>
            <a:pPr lvl="0" algn="ctr"/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059600"/>
            <a:ext cx="5524404" cy="2090134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8725B8CD-4132-4A7B-A7DD-30E80A97F26D}" type="datetimeFigureOut">
              <a:rPr lang="en-US" smtClean="0"/>
              <a:t>12/7/2019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C0ABC-A66F-405B-AF4A-4C697FBC3E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228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B8CD-4132-4A7B-A7DD-30E80A97F26D}" type="datetimeFigureOut">
              <a:rPr lang="en-US" smtClean="0"/>
              <a:t>12/7/2019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C0ABC-A66F-405B-AF4A-4C697FBC3E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1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7052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518654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5B8CD-4132-4A7B-A7DD-30E80A97F26D}" type="datetimeFigureOut">
              <a:rPr lang="en-US" smtClean="0"/>
              <a:t>12/7/2019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C0ABC-A66F-405B-AF4A-4C697FBC3E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271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291215" cy="10492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29121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42079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5B8CD-4132-4A7B-A7DD-30E80A97F26D}" type="datetimeFigureOut">
              <a:rPr lang="en-US" smtClean="0"/>
              <a:t>12/7/2019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62677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173C0ABC-A66F-405B-AF4A-4C697FBC3E4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622291"/>
            <a:ext cx="12192000" cy="250598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29338"/>
            <a:ext cx="12192000" cy="74295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0" y="6138142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70062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pokaneenvironmental.com/soil-remediation-types-techniques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1B66-6E63-4AF0-AFDE-9844E149A4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47582" y="1122363"/>
            <a:ext cx="7096836" cy="1337058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Soil remediation strategies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979212-12B7-453C-B99F-BAABBE5002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75463" y="3644118"/>
            <a:ext cx="7096836" cy="2091519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Institutional Affiliation 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Course 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Date </a:t>
            </a:r>
          </a:p>
        </p:txBody>
      </p:sp>
    </p:spTree>
    <p:extLst>
      <p:ext uri="{BB962C8B-B14F-4D97-AF65-F5344CB8AC3E}">
        <p14:creationId xmlns:p14="http://schemas.microsoft.com/office/powerpoint/2010/main" val="2235341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172EB-EB88-41E8-BDE7-9DB3435F2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2647" y="135779"/>
            <a:ext cx="8988959" cy="778622"/>
          </a:xfrm>
        </p:spPr>
        <p:txBody>
          <a:bodyPr>
            <a:norm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Introduction: Soil remediation strategies 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056956-31DF-4305-9250-91F80598CB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2647" y="1021240"/>
            <a:ext cx="9383973" cy="5167313"/>
          </a:xfrm>
        </p:spPr>
        <p:txBody>
          <a:bodyPr>
            <a:normAutofit fontScale="92500" lnSpcReduction="20000"/>
          </a:bodyPr>
          <a:lstStyle/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Soil purity is very important to human and animal lives 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are the times when soil is subjected to contaminates 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Now here we will discuss soil remediation actions or techniques that can be used in different sites 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Basically, soil remediation involves purification and revitalization of soil by removing contaminants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important in protecting environment and its occupants.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a couple of technologies that can be used to remedy a site  contaminated with petroleum products in the soil and the groundwater.</a:t>
            </a:r>
          </a:p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technologies here include</a:t>
            </a:r>
          </a:p>
          <a:p>
            <a:pPr>
              <a:buFont typeface="Wingdings" pitchFamily="2" charset="2"/>
              <a:buChar char="Ø"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Thermal Desorption</a:t>
            </a:r>
          </a:p>
          <a:p>
            <a:pPr>
              <a:buFont typeface="Wingdings" pitchFamily="2" charset="2"/>
              <a:buChar char="Ø"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Soil washing</a:t>
            </a:r>
          </a:p>
          <a:p>
            <a:pPr>
              <a:buFont typeface="Wingdings" pitchFamily="2" charset="2"/>
              <a:buChar char="Ø"/>
            </a:pPr>
            <a:r>
              <a:rPr lang="en-US" sz="1800" dirty="0"/>
              <a:t>Air Sparging</a:t>
            </a:r>
          </a:p>
          <a:p>
            <a:pPr>
              <a:buFont typeface="Wingdings" pitchFamily="2" charset="2"/>
              <a:buChar char="Ø"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Encapsulation</a:t>
            </a:r>
          </a:p>
          <a:p>
            <a:pPr>
              <a:buFont typeface="Wingdings" pitchFamily="2" charset="2"/>
              <a:buChar char="Ø"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Soil vapor extraction</a:t>
            </a:r>
          </a:p>
          <a:p>
            <a:pPr>
              <a:buFont typeface="Wingdings" pitchFamily="2" charset="2"/>
              <a:buChar char="Ø"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8596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0672606-1D8C-4CAB-AD10-AB58534EA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4935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Thermal Desorption technologies  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2207054-9864-4882-80CE-A028C03D88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87438" y="1402545"/>
            <a:ext cx="5181600" cy="4351338"/>
          </a:xfrm>
        </p:spPr>
        <p:txBody>
          <a:bodyPr>
            <a:normAutofit fontScale="85000" lnSpcReduction="10000"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Thermal Desorption is a technology that utilizes heat in vaporization of contaminants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process of how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thermal desorption works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process works as follows </a:t>
            </a:r>
          </a:p>
          <a:p>
            <a:pPr marL="514350" indent="-514350">
              <a:buFont typeface="+mj-lt"/>
              <a:buAutoNum type="romanL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Excavating materials </a:t>
            </a:r>
          </a:p>
          <a:p>
            <a:pPr marL="514350" indent="-514350">
              <a:buFont typeface="+mj-lt"/>
              <a:buAutoNum type="romanL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Handling and preparing material for treatment </a:t>
            </a:r>
          </a:p>
          <a:p>
            <a:pPr marL="514350" indent="-514350">
              <a:buFont typeface="+mj-lt"/>
              <a:buAutoNum type="romanL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Thermal Heating of soil by applying heat to desorber </a:t>
            </a:r>
          </a:p>
          <a:p>
            <a:pPr marL="514350" indent="-514350">
              <a:buFont typeface="+mj-lt"/>
              <a:buAutoNum type="romanL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Vaporing contaminant with low boiling points </a:t>
            </a:r>
          </a:p>
          <a:p>
            <a:pPr marL="514350" indent="-514350">
              <a:buFont typeface="+mj-lt"/>
              <a:buAutoNum type="romanL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Collect the contaminants </a:t>
            </a:r>
          </a:p>
          <a:p>
            <a:pPr marL="514350" indent="-514350">
              <a:buFont typeface="+mj-lt"/>
              <a:buAutoNum type="romanLcPeriod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Outputting soil that is contaminated 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E8425C8-6210-49EB-AD94-14E17833EA4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619164" y="1825625"/>
            <a:ext cx="4734636" cy="297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149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911EA-5C36-41C1-B1DA-79D88A251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Pros and cons of thermal desorption strategy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A23EAB-7FA5-4C6E-93B6-C0162900843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Pros </a:t>
            </a:r>
            <a:br>
              <a:rPr lang="en-US" dirty="0"/>
            </a:br>
            <a:endParaRPr lang="en-US" dirty="0"/>
          </a:p>
          <a:p>
            <a:r>
              <a:rPr lang="en-US" dirty="0"/>
              <a:t>Time effective technology </a:t>
            </a:r>
          </a:p>
          <a:p>
            <a:r>
              <a:rPr lang="en-US" dirty="0"/>
              <a:t>Most versatile treatment methods.</a:t>
            </a:r>
          </a:p>
          <a:p>
            <a:r>
              <a:rPr lang="en-US" dirty="0"/>
              <a:t>Ideal for sites that are to be reused immediately</a:t>
            </a:r>
          </a:p>
          <a:p>
            <a:r>
              <a:rPr lang="en-US" dirty="0"/>
              <a:t>Appropriate for stringent remedial targets</a:t>
            </a:r>
          </a:p>
          <a:p>
            <a:r>
              <a:rPr lang="en-US" dirty="0"/>
              <a:t>Effective against a wide range of contaminants</a:t>
            </a:r>
          </a:p>
          <a:p>
            <a:r>
              <a:rPr lang="en-US" dirty="0"/>
              <a:t>Effective against unknown mixtures of volatile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910A69-7558-4E85-AD26-415239E6AFE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Cons </a:t>
            </a:r>
          </a:p>
          <a:p>
            <a:r>
              <a:rPr lang="en-US" dirty="0"/>
              <a:t>High temperatures destroys soil property or minerals as well as organic matter</a:t>
            </a:r>
          </a:p>
          <a:p>
            <a:r>
              <a:rPr lang="en-US" dirty="0"/>
              <a:t>It is intensive </a:t>
            </a:r>
          </a:p>
          <a:p>
            <a:r>
              <a:rPr lang="en-US" dirty="0"/>
              <a:t>Sustaining high temperature is costly hence make the process to be more expensive </a:t>
            </a:r>
          </a:p>
          <a:p>
            <a:r>
              <a:rPr lang="en-US" dirty="0"/>
              <a:t>Limited ability to restore soil </a:t>
            </a:r>
          </a:p>
        </p:txBody>
      </p:sp>
    </p:spTree>
    <p:extLst>
      <p:ext uri="{BB962C8B-B14F-4D97-AF65-F5344CB8AC3E}">
        <p14:creationId xmlns:p14="http://schemas.microsoft.com/office/powerpoint/2010/main" val="2824245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13EC0-7378-47D1-994F-8CEFD02993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83308" y="133309"/>
            <a:ext cx="9144000" cy="586368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Feasibility study for thermal desorption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99E225-0A0C-46D5-A1F7-B95A1C59D8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97206" y="1214650"/>
            <a:ext cx="9144000" cy="4053386"/>
          </a:xfrm>
        </p:spPr>
        <p:txBody>
          <a:bodyPr>
            <a:normAutofit/>
          </a:bodyPr>
          <a:lstStyle/>
          <a:p>
            <a:pPr algn="l"/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Thermal desorption technique is one of the best method of soil remediation </a:t>
            </a:r>
          </a:p>
          <a:p>
            <a:pPr algn="l"/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applicability of this method depends on consideration some aspects </a:t>
            </a:r>
          </a:p>
          <a:p>
            <a:pPr algn="l"/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use this technologies</a:t>
            </a:r>
          </a:p>
          <a:p>
            <a:pPr algn="l"/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Firstly, when using this method, ensure there is minimal emission of metals dust and organic matter. </a:t>
            </a:r>
          </a:p>
          <a:p>
            <a:pPr algn="l"/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may make it more challenging  when treating off-gas in the soil.</a:t>
            </a:r>
          </a:p>
          <a:p>
            <a:pPr algn="l"/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Secondly, high temperature must be sustained besides vaporization process and this means that, a good budgeting must be done before starting the process </a:t>
            </a:r>
          </a:p>
        </p:txBody>
      </p:sp>
    </p:spTree>
    <p:extLst>
      <p:ext uri="{BB962C8B-B14F-4D97-AF65-F5344CB8AC3E}">
        <p14:creationId xmlns:p14="http://schemas.microsoft.com/office/powerpoint/2010/main" val="2670297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3E1B3-B138-487F-A7E0-A307149F5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Soil washing technologies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AF868E-9E42-4D3E-AD11-67439F8DCA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Is the process in which water is used in removing contaminants from the soil.</a:t>
            </a:r>
          </a:p>
          <a:p>
            <a:endParaRPr lang="en-US" dirty="0"/>
          </a:p>
          <a:p>
            <a:r>
              <a:rPr lang="en-US" dirty="0"/>
              <a:t>How does this work?</a:t>
            </a:r>
          </a:p>
          <a:p>
            <a:r>
              <a:rPr lang="en-US" dirty="0"/>
              <a:t>The process work either by suspending the contaminants or even dissolving them in a wash solution</a:t>
            </a:r>
          </a:p>
          <a:p>
            <a:r>
              <a:rPr lang="en-US" dirty="0"/>
              <a:t>Soil particles are separated in terms of size through soil washing </a:t>
            </a:r>
          </a:p>
          <a:p>
            <a:r>
              <a:rPr lang="en-US" dirty="0"/>
              <a:t>Contaminants binds to particles of soils</a:t>
            </a:r>
          </a:p>
          <a:p>
            <a:r>
              <a:rPr lang="en-US" dirty="0"/>
              <a:t> washing breaks adhesive bonds of particles and small separated particles get disposed </a:t>
            </a:r>
          </a:p>
        </p:txBody>
      </p:sp>
    </p:spTree>
    <p:extLst>
      <p:ext uri="{BB962C8B-B14F-4D97-AF65-F5344CB8AC3E}">
        <p14:creationId xmlns:p14="http://schemas.microsoft.com/office/powerpoint/2010/main" val="472016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Pros and cons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Cost effective</a:t>
            </a:r>
          </a:p>
          <a:p>
            <a:r>
              <a:rPr lang="en-US" dirty="0"/>
              <a:t>Performed in a controlled environment</a:t>
            </a:r>
          </a:p>
          <a:p>
            <a:r>
              <a:rPr lang="en-US" dirty="0"/>
              <a:t>Time efficient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cons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Demands for a large area</a:t>
            </a:r>
          </a:p>
          <a:p>
            <a:r>
              <a:rPr lang="en-US" dirty="0"/>
              <a:t>Works with best with on coarse soil.</a:t>
            </a:r>
          </a:p>
          <a:p>
            <a:r>
              <a:rPr lang="en-US" dirty="0"/>
              <a:t>Not effective in clay or slit soils.</a:t>
            </a:r>
          </a:p>
        </p:txBody>
      </p:sp>
    </p:spTree>
    <p:extLst>
      <p:ext uri="{BB962C8B-B14F-4D97-AF65-F5344CB8AC3E}">
        <p14:creationId xmlns:p14="http://schemas.microsoft.com/office/powerpoint/2010/main" val="2166281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Feasibility of soil washing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Soil washing is most appropriate for treating noncomplex soil that contain at least 50% sand and gravel and is relatively ineffective in treating soils that are rich in clay and silt</a:t>
            </a:r>
          </a:p>
          <a:p>
            <a:pPr marL="0" indent="0">
              <a:buNone/>
            </a:pPr>
            <a:r>
              <a:rPr lang="en-US" dirty="0"/>
              <a:t>when settling for a soil remedial technology the following are the conditions that should be considered:</a:t>
            </a:r>
          </a:p>
          <a:p>
            <a:r>
              <a:rPr lang="en-US" dirty="0"/>
              <a:t>Cost of technology</a:t>
            </a:r>
          </a:p>
          <a:p>
            <a:r>
              <a:rPr lang="en-US" dirty="0"/>
              <a:t>Type of contamination in question</a:t>
            </a:r>
          </a:p>
          <a:p>
            <a:r>
              <a:rPr lang="en-US" dirty="0"/>
              <a:t>Regulatory requirements for the technology</a:t>
            </a:r>
          </a:p>
          <a:p>
            <a:r>
              <a:rPr lang="en-US" dirty="0"/>
              <a:t>Duration of the technology</a:t>
            </a:r>
          </a:p>
          <a:p>
            <a:r>
              <a:rPr lang="en-US" dirty="0"/>
              <a:t>Operational consideration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823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Soil vapor extraction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0" y="2010878"/>
            <a:ext cx="6363169" cy="43327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How does soil vapor technology work?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Firstly Vapor from soil is extracted using soil vapor </a:t>
            </a:r>
          </a:p>
          <a:p>
            <a:r>
              <a:rPr lang="en-US" dirty="0"/>
              <a:t>Secondly,  vacuum is applied to pull vapor out </a:t>
            </a:r>
          </a:p>
          <a:p>
            <a:r>
              <a:rPr lang="en-US" dirty="0"/>
              <a:t>The air sparging is used to pump air under the ground and extract vapor and any petroleum materials below water table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12044BB-7635-4DA4-A8DF-D135BE117FE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0" y="2010878"/>
            <a:ext cx="4000500" cy="3685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6424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Pros and cons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Its time efficient </a:t>
            </a:r>
          </a:p>
          <a:p>
            <a:r>
              <a:rPr lang="en-US" dirty="0"/>
              <a:t>Ease of installation due to construction materials being easily available.</a:t>
            </a:r>
          </a:p>
          <a:p>
            <a:r>
              <a:rPr lang="en-US" dirty="0"/>
              <a:t>Reduced amount of disturbance that occurs at the contamination site</a:t>
            </a:r>
          </a:p>
          <a:p>
            <a:r>
              <a:rPr lang="en-US" dirty="0"/>
              <a:t>Remedial technology is easily used with other technologies, such as air sparging.</a:t>
            </a:r>
          </a:p>
          <a:p>
            <a:r>
              <a:rPr lang="en-US" dirty="0"/>
              <a:t>the system can be monitored with ease</a:t>
            </a: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cons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Demands for large screen intervals in extraction wells</a:t>
            </a:r>
          </a:p>
          <a:p>
            <a:r>
              <a:rPr lang="en-US" dirty="0"/>
              <a:t>Soils with high percentage of fines and high degree of saturation requires vacuums thus hindering the operation system</a:t>
            </a:r>
          </a:p>
          <a:p>
            <a:r>
              <a:rPr lang="en-US" dirty="0"/>
              <a:t>low permeability soils hardly allows for sufficient air flow for the vapors  extraction and treatment</a:t>
            </a:r>
          </a:p>
          <a:p>
            <a:r>
              <a:rPr lang="en-US" dirty="0"/>
              <a:t>applicable only for unsaturated and high permeability soils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0505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Feasibility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Applicable in volatile compounds.</a:t>
            </a:r>
          </a:p>
          <a:p>
            <a:r>
              <a:rPr lang="en-US" dirty="0"/>
              <a:t>when settling for a soil remedial technology the following are the conditions that should be considered: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Underground sampling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 of technology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Regulatory requirements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Operational consideratio</a:t>
            </a:r>
            <a:r>
              <a:rPr lang="en-US" dirty="0"/>
              <a:t>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7960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579" y="823569"/>
            <a:ext cx="9291215" cy="1049235"/>
          </a:xfrm>
        </p:spPr>
        <p:txBody>
          <a:bodyPr/>
          <a:lstStyle/>
          <a:p>
            <a:r>
              <a:rPr lang="en-US" dirty="0"/>
              <a:t>Bioremediation technology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HOW IT WORKS </a:t>
            </a:r>
          </a:p>
          <a:p>
            <a:r>
              <a:rPr lang="en-US" dirty="0"/>
              <a:t>Here bacteria are involved in the process </a:t>
            </a:r>
          </a:p>
          <a:p>
            <a:r>
              <a:rPr lang="en-US" dirty="0"/>
              <a:t>This works by use of microbes </a:t>
            </a:r>
          </a:p>
          <a:p>
            <a:r>
              <a:rPr lang="en-US" dirty="0"/>
              <a:t>Microbes digests contaminants </a:t>
            </a:r>
          </a:p>
          <a:p>
            <a:r>
              <a:rPr lang="en-US" dirty="0"/>
              <a:t>They change contaminants water and gases such as ethene  leading to clean up of the contaminants ( Wang, et al, 2016).</a:t>
            </a:r>
          </a:p>
          <a:p>
            <a:r>
              <a:rPr lang="en-US" dirty="0"/>
              <a:t>The studies shows that, treatment of contaminants by use of bioremediation  technology is applicable where we have petroleum products </a:t>
            </a:r>
          </a:p>
        </p:txBody>
      </p:sp>
    </p:spTree>
    <p:extLst>
      <p:ext uri="{BB962C8B-B14F-4D97-AF65-F5344CB8AC3E}">
        <p14:creationId xmlns:p14="http://schemas.microsoft.com/office/powerpoint/2010/main" val="532938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Pros and cons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Environmental friendly</a:t>
            </a:r>
          </a:p>
          <a:p>
            <a:r>
              <a:rPr lang="en-US" dirty="0"/>
              <a:t>A low cost  alternative </a:t>
            </a:r>
          </a:p>
          <a:p>
            <a:r>
              <a:rPr lang="en-US" dirty="0"/>
              <a:t>Uses plants such as exogenous metallothionein to remove metals</a:t>
            </a:r>
          </a:p>
          <a:p>
            <a:r>
              <a:rPr lang="en-US" dirty="0"/>
              <a:t>Soil can lose heavy compounds and metals</a:t>
            </a:r>
          </a:p>
          <a:p>
            <a:r>
              <a:rPr lang="en-US" dirty="0"/>
              <a:t>Causes minimal disturbance</a:t>
            </a:r>
          </a:p>
          <a:p>
            <a:r>
              <a:rPr lang="en-US" dirty="0"/>
              <a:t>Better alternative as it doesn't transfer pollutants from one medium to the other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cons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Limited to biodegradable compounds. </a:t>
            </a:r>
          </a:p>
          <a:p>
            <a:r>
              <a:rPr lang="en-US" dirty="0"/>
              <a:t>Some product are more persistent than parent compound</a:t>
            </a:r>
          </a:p>
          <a:p>
            <a:r>
              <a:rPr lang="en-US" dirty="0"/>
              <a:t>Takes a longer period compared to other options</a:t>
            </a:r>
          </a:p>
          <a:p>
            <a:r>
              <a:rPr lang="en-US" dirty="0"/>
              <a:t>Difficult to extrapolate from bench scale and  pilot scale studies to full-scale field operations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5099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Feasibility of Bioremediation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This technique is considered to be one of the most eco-friendly technology.</a:t>
            </a:r>
            <a:br>
              <a:rPr lang="en-US" dirty="0"/>
            </a:br>
            <a:r>
              <a:rPr lang="en-US" dirty="0"/>
              <a:t>Its applicability depends on time and bacteria</a:t>
            </a:r>
          </a:p>
          <a:p>
            <a:pPr marL="0" indent="0">
              <a:buNone/>
            </a:pPr>
            <a:r>
              <a:rPr lang="en-US" dirty="0"/>
              <a:t>Process can take years </a:t>
            </a:r>
          </a:p>
          <a:p>
            <a:pPr marL="0" indent="0">
              <a:buNone/>
            </a:pPr>
            <a:r>
              <a:rPr lang="en-US" dirty="0"/>
              <a:t>This remedial actions depends on reactions within the cells of microbes</a:t>
            </a:r>
          </a:p>
          <a:p>
            <a:pPr marL="0" indent="0">
              <a:buNone/>
            </a:pPr>
            <a:r>
              <a:rPr lang="en-US" dirty="0"/>
              <a:t>It is applicable treating underground water as well as soil with no offsite transportation </a:t>
            </a:r>
          </a:p>
          <a:p>
            <a:pPr marL="0" indent="0">
              <a:buNone/>
            </a:pPr>
            <a:r>
              <a:rPr lang="en-US" dirty="0"/>
              <a:t>It is limited by inability to manipulate chemical and physical environment </a:t>
            </a:r>
          </a:p>
        </p:txBody>
      </p:sp>
    </p:spTree>
    <p:extLst>
      <p:ext uri="{BB962C8B-B14F-4D97-AF65-F5344CB8AC3E}">
        <p14:creationId xmlns:p14="http://schemas.microsoft.com/office/powerpoint/2010/main" val="23539934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Encapsulation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How it works </a:t>
            </a:r>
          </a:p>
          <a:p>
            <a:r>
              <a:rPr lang="en-US" dirty="0"/>
              <a:t>It works by having Contaminated Soil that is  mixed with lime, concrete and cement</a:t>
            </a:r>
          </a:p>
          <a:p>
            <a:r>
              <a:rPr lang="en-US" dirty="0"/>
              <a:t>This prevents any soil contamination coming from outside. The affected  soil is separated to avoid  spreading </a:t>
            </a:r>
          </a:p>
          <a:p>
            <a:r>
              <a:rPr lang="en-US" dirty="0"/>
              <a:t>Method not suitable if soil is intended for cultivation.</a:t>
            </a:r>
          </a:p>
        </p:txBody>
      </p:sp>
    </p:spTree>
    <p:extLst>
      <p:ext uri="{BB962C8B-B14F-4D97-AF65-F5344CB8AC3E}">
        <p14:creationId xmlns:p14="http://schemas.microsoft.com/office/powerpoint/2010/main" val="15456740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Pros and cons of encapsulation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Pros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Consider as the most effective.</a:t>
            </a:r>
          </a:p>
          <a:p>
            <a:r>
              <a:rPr lang="en-US" dirty="0"/>
              <a:t>Time efficient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Cons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Not suitable if soil is to be used for cultivation</a:t>
            </a:r>
          </a:p>
          <a:p>
            <a:r>
              <a:rPr lang="en-US" dirty="0"/>
              <a:t>It more of separates than filter</a:t>
            </a:r>
          </a:p>
        </p:txBody>
      </p:sp>
    </p:spTree>
    <p:extLst>
      <p:ext uri="{BB962C8B-B14F-4D97-AF65-F5344CB8AC3E}">
        <p14:creationId xmlns:p14="http://schemas.microsoft.com/office/powerpoint/2010/main" val="5077739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D9735-7834-4C27-8875-D128619379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45823" y="895350"/>
            <a:ext cx="8637073" cy="1255835"/>
          </a:xfrm>
        </p:spPr>
        <p:txBody>
          <a:bodyPr/>
          <a:lstStyle/>
          <a:p>
            <a:r>
              <a:rPr lang="en-US" dirty="0"/>
              <a:t>Feasibility study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02C04D-C533-40CA-8251-15D5EB80DB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74424" y="2400300"/>
            <a:ext cx="8637072" cy="3219450"/>
          </a:xfrm>
        </p:spPr>
        <p:txBody>
          <a:bodyPr/>
          <a:lstStyle/>
          <a:p>
            <a:pPr algn="l"/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Before starting </a:t>
            </a:r>
            <a:r>
              <a:rPr lang="en-US" b="1" cap="none" dirty="0"/>
              <a:t>encapsulation good assessment should be made on Financial, technical, environmental and social aspects related to it</a:t>
            </a:r>
          </a:p>
          <a:p>
            <a:pPr algn="l"/>
            <a:r>
              <a:rPr lang="en-US" b="1" cap="none" dirty="0"/>
              <a:t> consider limiting further spread of contaminants or spreading of affected soil </a:t>
            </a:r>
          </a:p>
          <a:p>
            <a:pPr algn="l"/>
            <a:r>
              <a:rPr lang="en-US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using this technology soil from the site is not used for growing/cultivating </a:t>
            </a:r>
            <a:endParaRPr lang="en-US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52720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0510" y="190369"/>
            <a:ext cx="9291215" cy="1049235"/>
          </a:xfrm>
        </p:spPr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2397" y="1128627"/>
            <a:ext cx="9291215" cy="5062623"/>
          </a:xfrm>
        </p:spPr>
        <p:txBody>
          <a:bodyPr>
            <a:noAutofit/>
          </a:bodyPr>
          <a:lstStyle/>
          <a:p>
            <a:r>
              <a:rPr lang="en-US" sz="1800" dirty="0" err="1"/>
              <a:t>Azubuike</a:t>
            </a:r>
            <a:r>
              <a:rPr lang="en-US" sz="1800" dirty="0"/>
              <a:t>, C. C., </a:t>
            </a:r>
            <a:r>
              <a:rPr lang="en-US" sz="1800" dirty="0" err="1"/>
              <a:t>Chikere</a:t>
            </a:r>
            <a:r>
              <a:rPr lang="en-US" sz="1800" dirty="0"/>
              <a:t>, C. B., &amp; </a:t>
            </a:r>
            <a:r>
              <a:rPr lang="en-US" sz="1800" dirty="0" err="1"/>
              <a:t>Okpokwasili</a:t>
            </a:r>
            <a:r>
              <a:rPr lang="en-US" sz="1800" dirty="0"/>
              <a:t>, G. C. (2016). Bioremediation techniques–classification based on site of application: principles, advantages, limitations and prospects. </a:t>
            </a:r>
            <a:r>
              <a:rPr lang="en-US" sz="1800" i="1" dirty="0"/>
              <a:t>World Journal of Microbiology and Biotechnology</a:t>
            </a:r>
            <a:r>
              <a:rPr lang="en-US" sz="1800" dirty="0"/>
              <a:t>, </a:t>
            </a:r>
            <a:r>
              <a:rPr lang="en-US" sz="1800" i="1" dirty="0"/>
              <a:t>32</a:t>
            </a:r>
            <a:r>
              <a:rPr lang="en-US" sz="1800" dirty="0"/>
              <a:t>(11), 180</a:t>
            </a:r>
          </a:p>
          <a:p>
            <a:r>
              <a:rPr lang="en-US" sz="1800" dirty="0"/>
              <a:t>Liu, L., Li, W., Song, W., &amp; </a:t>
            </a:r>
            <a:r>
              <a:rPr lang="en-US" sz="1800" dirty="0" err="1"/>
              <a:t>Guo</a:t>
            </a:r>
            <a:r>
              <a:rPr lang="en-US" sz="1800" dirty="0"/>
              <a:t>, M. (2018). Remediation techniques for heavy metal-contaminated soils: principles and applicability. </a:t>
            </a:r>
            <a:r>
              <a:rPr lang="en-US" sz="1800" i="1" dirty="0"/>
              <a:t>Science of the Total Environment</a:t>
            </a:r>
            <a:r>
              <a:rPr lang="en-US" sz="1800" dirty="0"/>
              <a:t>, </a:t>
            </a:r>
            <a:r>
              <a:rPr lang="en-US" sz="1800" i="1" dirty="0"/>
              <a:t>633</a:t>
            </a:r>
            <a:r>
              <a:rPr lang="en-US" sz="1800" dirty="0"/>
              <a:t>, 206-219. </a:t>
            </a:r>
          </a:p>
          <a:p>
            <a:r>
              <a:rPr lang="en-US" sz="1800" dirty="0"/>
              <a:t>Wang, S. Y., </a:t>
            </a:r>
            <a:r>
              <a:rPr lang="en-US" sz="1800" dirty="0" err="1"/>
              <a:t>Kuo</a:t>
            </a:r>
            <a:r>
              <a:rPr lang="en-US" sz="1800" dirty="0"/>
              <a:t>, Y. C., Hong, A., Chang, Y. M., &amp; Kao, C. M. (2016). Bioremediation of diesel and lubricant oil-contaminated soils using enhanced </a:t>
            </a:r>
            <a:r>
              <a:rPr lang="en-US" sz="1800" dirty="0" err="1"/>
              <a:t>landfarming</a:t>
            </a:r>
            <a:r>
              <a:rPr lang="en-US" sz="1800" dirty="0"/>
              <a:t> system. </a:t>
            </a:r>
            <a:r>
              <a:rPr lang="en-US" sz="1800" i="1" dirty="0"/>
              <a:t>Chemosphere</a:t>
            </a:r>
            <a:r>
              <a:rPr lang="en-US" sz="1800" dirty="0"/>
              <a:t>, </a:t>
            </a:r>
            <a:r>
              <a:rPr lang="en-US" sz="1800" i="1" dirty="0"/>
              <a:t>164</a:t>
            </a:r>
            <a:r>
              <a:rPr lang="en-US" sz="1800" dirty="0"/>
              <a:t>, 558-567.</a:t>
            </a:r>
          </a:p>
          <a:p>
            <a:r>
              <a:rPr lang="en-US" dirty="0"/>
              <a:t>Types Of Soil Remediation Techniques For Restoring Soil - Spokane Environmental Solutions. (2019). Retrieved 8 December 2019, from </a:t>
            </a:r>
            <a:r>
              <a:rPr lang="en-US" dirty="0">
                <a:hlinkClick r:id="rId2"/>
              </a:rPr>
              <a:t>https://www.spokaneenvironmental.com/soil-remediation-types-techniques/</a:t>
            </a:r>
            <a:r>
              <a:rPr lang="en-US" dirty="0"/>
              <a:t>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585399087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9D5"/>
      </a:lt2>
      <a:accent1>
        <a:srgbClr val="FB8C29"/>
      </a:accent1>
      <a:accent2>
        <a:srgbClr val="F2C351"/>
      </a:accent2>
      <a:accent3>
        <a:srgbClr val="D0CBA5"/>
      </a:accent3>
      <a:accent4>
        <a:srgbClr val="A2C476"/>
      </a:accent4>
      <a:accent5>
        <a:srgbClr val="57C293"/>
      </a:accent5>
      <a:accent6>
        <a:srgbClr val="06BFDE"/>
      </a:accent6>
      <a:hlink>
        <a:srgbClr val="FBAE29"/>
      </a:hlink>
      <a:folHlink>
        <a:srgbClr val="EDC47E"/>
      </a:folHlink>
    </a:clrScheme>
    <a:fontScheme name="Gallery">
      <a:majorFont>
        <a:latin typeface="Rockwel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BB5F5D82-B5E9-469E-A815-C655ED4AF24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272</TotalTime>
  <Words>2415</Words>
  <Application>Microsoft Office PowerPoint</Application>
  <PresentationFormat>Widescreen</PresentationFormat>
  <Paragraphs>295</Paragraphs>
  <Slides>18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Rockwell</vt:lpstr>
      <vt:lpstr>Times New Roman</vt:lpstr>
      <vt:lpstr>Wingdings</vt:lpstr>
      <vt:lpstr>Gallery</vt:lpstr>
      <vt:lpstr>Soil remediation strategies  </vt:lpstr>
      <vt:lpstr>Introduction: Soil remediation strategies </vt:lpstr>
      <vt:lpstr>Thermal Desorption technologies  </vt:lpstr>
      <vt:lpstr>Pros and cons of thermal desorption strategy </vt:lpstr>
      <vt:lpstr>Feasibility study for thermal desorption  </vt:lpstr>
      <vt:lpstr>Soil washing technologies </vt:lpstr>
      <vt:lpstr>Pros and cons</vt:lpstr>
      <vt:lpstr>Feasibility of soil washing</vt:lpstr>
      <vt:lpstr>Soil vapor extraction</vt:lpstr>
      <vt:lpstr>Pros and cons</vt:lpstr>
      <vt:lpstr>Feasibility </vt:lpstr>
      <vt:lpstr>Bioremediation technology</vt:lpstr>
      <vt:lpstr>Pros and cons</vt:lpstr>
      <vt:lpstr>Feasibility of Bioremediation</vt:lpstr>
      <vt:lpstr>Encapsulation </vt:lpstr>
      <vt:lpstr>Pros and cons of encapsulation</vt:lpstr>
      <vt:lpstr>Feasibility study 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Soil remediation strategies</dc:title>
  <dc:creator>Hp</dc:creator>
  <cp:lastModifiedBy>Hp</cp:lastModifiedBy>
  <cp:revision>54</cp:revision>
  <dcterms:created xsi:type="dcterms:W3CDTF">2019-12-08T04:02:30Z</dcterms:created>
  <dcterms:modified xsi:type="dcterms:W3CDTF">2019-12-08T09:26:04Z</dcterms:modified>
</cp:coreProperties>
</file>